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0" d="100"/>
          <a:sy n="100" d="100"/>
        </p:scale>
        <p:origin x="-294" y="-15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0101A7FB-E352-4D2C-9D2D-D1C302EEF996}" type="datetimeFigureOut">
              <a:rPr lang="el-GR" smtClean="0"/>
              <a:pPr/>
              <a:t>8/5/2019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A7FD46A-7D5E-42A3-B05C-86D23F3A1453}" type="slidenum">
              <a:rPr lang="el-GR" smtClean="0"/>
              <a:pPr/>
              <a:t>‹#›</a:t>
            </a:fld>
            <a:endParaRPr lang="el-GR"/>
          </a:p>
        </p:txBody>
      </p:sp>
    </p:spTree>
    <p:extLst>
      <p:ext uri="{BB962C8B-B14F-4D97-AF65-F5344CB8AC3E}">
        <p14:creationId xmlns:p14="http://schemas.microsoft.com/office/powerpoint/2010/main" xmlns="" val="233516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101A7FB-E352-4D2C-9D2D-D1C302EEF996}" type="datetimeFigureOut">
              <a:rPr lang="el-GR" smtClean="0"/>
              <a:pPr/>
              <a:t>8/5/2019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A7FD46A-7D5E-42A3-B05C-86D23F3A1453}" type="slidenum">
              <a:rPr lang="el-GR" smtClean="0"/>
              <a:pPr/>
              <a:t>‹#›</a:t>
            </a:fld>
            <a:endParaRPr lang="el-GR"/>
          </a:p>
        </p:txBody>
      </p:sp>
    </p:spTree>
    <p:extLst>
      <p:ext uri="{BB962C8B-B14F-4D97-AF65-F5344CB8AC3E}">
        <p14:creationId xmlns:p14="http://schemas.microsoft.com/office/powerpoint/2010/main" xmlns="" val="1415413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101A7FB-E352-4D2C-9D2D-D1C302EEF996}" type="datetimeFigureOut">
              <a:rPr lang="el-GR" smtClean="0"/>
              <a:pPr/>
              <a:t>8/5/2019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A7FD46A-7D5E-42A3-B05C-86D23F3A1453}" type="slidenum">
              <a:rPr lang="el-GR" smtClean="0"/>
              <a:pPr/>
              <a:t>‹#›</a:t>
            </a:fld>
            <a:endParaRPr lang="el-GR"/>
          </a:p>
        </p:txBody>
      </p:sp>
    </p:spTree>
    <p:extLst>
      <p:ext uri="{BB962C8B-B14F-4D97-AF65-F5344CB8AC3E}">
        <p14:creationId xmlns:p14="http://schemas.microsoft.com/office/powerpoint/2010/main" xmlns="" val="1008568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101A7FB-E352-4D2C-9D2D-D1C302EEF996}" type="datetimeFigureOut">
              <a:rPr lang="el-GR" smtClean="0"/>
              <a:pPr/>
              <a:t>8/5/2019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A7FD46A-7D5E-42A3-B05C-86D23F3A1453}" type="slidenum">
              <a:rPr lang="el-GR" smtClean="0"/>
              <a:pPr/>
              <a:t>‹#›</a:t>
            </a:fld>
            <a:endParaRPr lang="el-GR"/>
          </a:p>
        </p:txBody>
      </p:sp>
    </p:spTree>
    <p:extLst>
      <p:ext uri="{BB962C8B-B14F-4D97-AF65-F5344CB8AC3E}">
        <p14:creationId xmlns:p14="http://schemas.microsoft.com/office/powerpoint/2010/main" xmlns="" val="1070536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0101A7FB-E352-4D2C-9D2D-D1C302EEF996}" type="datetimeFigureOut">
              <a:rPr lang="el-GR" smtClean="0"/>
              <a:pPr/>
              <a:t>8/5/2019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A7FD46A-7D5E-42A3-B05C-86D23F3A1453}" type="slidenum">
              <a:rPr lang="el-GR" smtClean="0"/>
              <a:pPr/>
              <a:t>‹#›</a:t>
            </a:fld>
            <a:endParaRPr lang="el-GR"/>
          </a:p>
        </p:txBody>
      </p:sp>
    </p:spTree>
    <p:extLst>
      <p:ext uri="{BB962C8B-B14F-4D97-AF65-F5344CB8AC3E}">
        <p14:creationId xmlns:p14="http://schemas.microsoft.com/office/powerpoint/2010/main" xmlns="" val="348150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0101A7FB-E352-4D2C-9D2D-D1C302EEF996}" type="datetimeFigureOut">
              <a:rPr lang="el-GR" smtClean="0"/>
              <a:pPr/>
              <a:t>8/5/2019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A7FD46A-7D5E-42A3-B05C-86D23F3A1453}" type="slidenum">
              <a:rPr lang="el-GR" smtClean="0"/>
              <a:pPr/>
              <a:t>‹#›</a:t>
            </a:fld>
            <a:endParaRPr lang="el-GR"/>
          </a:p>
        </p:txBody>
      </p:sp>
    </p:spTree>
    <p:extLst>
      <p:ext uri="{BB962C8B-B14F-4D97-AF65-F5344CB8AC3E}">
        <p14:creationId xmlns:p14="http://schemas.microsoft.com/office/powerpoint/2010/main" xmlns="" val="3071098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0101A7FB-E352-4D2C-9D2D-D1C302EEF996}" type="datetimeFigureOut">
              <a:rPr lang="el-GR" smtClean="0"/>
              <a:pPr/>
              <a:t>8/5/2019</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0A7FD46A-7D5E-42A3-B05C-86D23F3A1453}" type="slidenum">
              <a:rPr lang="el-GR" smtClean="0"/>
              <a:pPr/>
              <a:t>‹#›</a:t>
            </a:fld>
            <a:endParaRPr lang="el-GR"/>
          </a:p>
        </p:txBody>
      </p:sp>
    </p:spTree>
    <p:extLst>
      <p:ext uri="{BB962C8B-B14F-4D97-AF65-F5344CB8AC3E}">
        <p14:creationId xmlns:p14="http://schemas.microsoft.com/office/powerpoint/2010/main" xmlns="" val="963503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0101A7FB-E352-4D2C-9D2D-D1C302EEF996}" type="datetimeFigureOut">
              <a:rPr lang="el-GR" smtClean="0"/>
              <a:pPr/>
              <a:t>8/5/2019</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0A7FD46A-7D5E-42A3-B05C-86D23F3A1453}" type="slidenum">
              <a:rPr lang="el-GR" smtClean="0"/>
              <a:pPr/>
              <a:t>‹#›</a:t>
            </a:fld>
            <a:endParaRPr lang="el-GR"/>
          </a:p>
        </p:txBody>
      </p:sp>
    </p:spTree>
    <p:extLst>
      <p:ext uri="{BB962C8B-B14F-4D97-AF65-F5344CB8AC3E}">
        <p14:creationId xmlns:p14="http://schemas.microsoft.com/office/powerpoint/2010/main" xmlns="" val="1543999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0101A7FB-E352-4D2C-9D2D-D1C302EEF996}" type="datetimeFigureOut">
              <a:rPr lang="el-GR" smtClean="0"/>
              <a:pPr/>
              <a:t>8/5/2019</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0A7FD46A-7D5E-42A3-B05C-86D23F3A1453}" type="slidenum">
              <a:rPr lang="el-GR" smtClean="0"/>
              <a:pPr/>
              <a:t>‹#›</a:t>
            </a:fld>
            <a:endParaRPr lang="el-GR"/>
          </a:p>
        </p:txBody>
      </p:sp>
    </p:spTree>
    <p:extLst>
      <p:ext uri="{BB962C8B-B14F-4D97-AF65-F5344CB8AC3E}">
        <p14:creationId xmlns:p14="http://schemas.microsoft.com/office/powerpoint/2010/main" xmlns="" val="4118283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0101A7FB-E352-4D2C-9D2D-D1C302EEF996}" type="datetimeFigureOut">
              <a:rPr lang="el-GR" smtClean="0"/>
              <a:pPr/>
              <a:t>8/5/2019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A7FD46A-7D5E-42A3-B05C-86D23F3A1453}" type="slidenum">
              <a:rPr lang="el-GR" smtClean="0"/>
              <a:pPr/>
              <a:t>‹#›</a:t>
            </a:fld>
            <a:endParaRPr lang="el-GR"/>
          </a:p>
        </p:txBody>
      </p:sp>
    </p:spTree>
    <p:extLst>
      <p:ext uri="{BB962C8B-B14F-4D97-AF65-F5344CB8AC3E}">
        <p14:creationId xmlns:p14="http://schemas.microsoft.com/office/powerpoint/2010/main" xmlns="" val="1918292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0101A7FB-E352-4D2C-9D2D-D1C302EEF996}" type="datetimeFigureOut">
              <a:rPr lang="el-GR" smtClean="0"/>
              <a:pPr/>
              <a:t>8/5/2019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A7FD46A-7D5E-42A3-B05C-86D23F3A1453}" type="slidenum">
              <a:rPr lang="el-GR" smtClean="0"/>
              <a:pPr/>
              <a:t>‹#›</a:t>
            </a:fld>
            <a:endParaRPr lang="el-GR"/>
          </a:p>
        </p:txBody>
      </p:sp>
    </p:spTree>
    <p:extLst>
      <p:ext uri="{BB962C8B-B14F-4D97-AF65-F5344CB8AC3E}">
        <p14:creationId xmlns:p14="http://schemas.microsoft.com/office/powerpoint/2010/main" xmlns="" val="2954156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01A7FB-E352-4D2C-9D2D-D1C302EEF996}" type="datetimeFigureOut">
              <a:rPr lang="el-GR" smtClean="0"/>
              <a:pPr/>
              <a:t>8/5/2019</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7FD46A-7D5E-42A3-B05C-86D23F3A1453}" type="slidenum">
              <a:rPr lang="el-GR" smtClean="0"/>
              <a:pPr/>
              <a:t>‹#›</a:t>
            </a:fld>
            <a:endParaRPr lang="el-GR"/>
          </a:p>
        </p:txBody>
      </p:sp>
    </p:spTree>
    <p:extLst>
      <p:ext uri="{BB962C8B-B14F-4D97-AF65-F5344CB8AC3E}">
        <p14:creationId xmlns:p14="http://schemas.microsoft.com/office/powerpoint/2010/main" xmlns="" val="1738431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slide" Target="slide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s://el.wikipedia.org/wiki/%CE%9E%CE%B5%CE%BD%CE%BF%CF%86%CF%8E%CE%BD" TargetMode="External"/><Relationship Id="rId3" Type="http://schemas.openxmlformats.org/officeDocument/2006/relationships/hyperlink" Target="https://el.wikipedia.org/wiki/%CE%91%CE%BB%CE%AD%CE%BE%CE%B1%CE%BD%CE%B4%CF%81%CE%BF%CF%82_%CE%BF_%CE%9C%CE%AD%CE%B3%CE%B1%CF%82" TargetMode="External"/><Relationship Id="rId7" Type="http://schemas.openxmlformats.org/officeDocument/2006/relationships/hyperlink" Target="https://el.wikipedia.org/wiki/%CE%9B%CE%BF%CF%85%CE%B4%CE%AF%CE%B1%CF%82" TargetMode="External"/><Relationship Id="rId2" Type="http://schemas.openxmlformats.org/officeDocument/2006/relationships/hyperlink" Target="https://el.wikipedia.org/wiki/%CE%A6%CE%AF%CE%BB%CE%B9%CF%80%CF%80%CE%BF%CF%82_%CE%92%CE%84_%CF%84%CE%B7%CF%82_%CE%9C%CE%B1%CE%BA%CE%B5%CE%B4%CE%BF%CE%BD%CE%AF%CE%B1%CF%82" TargetMode="External"/><Relationship Id="rId1" Type="http://schemas.openxmlformats.org/officeDocument/2006/relationships/slideLayout" Target="../slideLayouts/slideLayout2.xml"/><Relationship Id="rId6" Type="http://schemas.openxmlformats.org/officeDocument/2006/relationships/hyperlink" Target="https://el.wikipedia.org/wiki/%CE%91%CE%BB%CE%B9%CE%AC%CE%BA%CE%BC%CE%BF%CE%BD%CE%B1%CF%82" TargetMode="External"/><Relationship Id="rId5" Type="http://schemas.openxmlformats.org/officeDocument/2006/relationships/hyperlink" Target="https://el.wikipedia.org/wiki/%CE%91%CE%BE%CE%B9%CF%8C%CF%82" TargetMode="External"/><Relationship Id="rId4" Type="http://schemas.openxmlformats.org/officeDocument/2006/relationships/hyperlink" Target="https://el.wikipedia.org/wiki/%CE%9A%CE%AC%CF%83%CF%83%CE%B1%CE%BD%CE%B4%CF%81%CE%BF%CF%82"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el.wikipedia.org/wiki/1914" TargetMode="External"/><Relationship Id="rId3" Type="http://schemas.openxmlformats.org/officeDocument/2006/relationships/hyperlink" Target="https://el.wikipedia.org/wiki/%CE%91%CE%BB%CE%AD%CE%BE%CE%B1%CE%BD%CE%B4%CF%81%CE%BF%CF%82_%CE%BF_%CE%9C%CE%AD%CE%B3%CE%B1%CF%82" TargetMode="External"/><Relationship Id="rId7" Type="http://schemas.openxmlformats.org/officeDocument/2006/relationships/hyperlink" Target="https://el.wikipedia.org/wiki/30_%CF%80.%CE%A7." TargetMode="External"/><Relationship Id="rId2" Type="http://schemas.openxmlformats.org/officeDocument/2006/relationships/hyperlink" Target="https://el.wikipedia.org/wiki/%CE%95%CE%BB%CE%BB%CE%AC%CE%B4%CE%B1" TargetMode="External"/><Relationship Id="rId1" Type="http://schemas.openxmlformats.org/officeDocument/2006/relationships/slideLayout" Target="../slideLayouts/slideLayout2.xml"/><Relationship Id="rId6" Type="http://schemas.openxmlformats.org/officeDocument/2006/relationships/hyperlink" Target="https://el.wikipedia.org/wiki/%CE%A1%CF%89%CE%BC%CE%B1%CF%8A%CE%BA%CE%AE_%CE%91%CF%85%CF%84%CE%BF%CE%BA%CF%81%CE%B1%CF%84%CE%BF%CF%81%CE%AF%CE%B1" TargetMode="External"/><Relationship Id="rId5" Type="http://schemas.openxmlformats.org/officeDocument/2006/relationships/hyperlink" Target="https://el.wikipedia.org/wiki/1_%CF%80.%CE%A7." TargetMode="External"/><Relationship Id="rId4" Type="http://schemas.openxmlformats.org/officeDocument/2006/relationships/hyperlink" Target="https://el.wikipedia.org/wiki/168_%CF%80.%CE%A7." TargetMode="External"/><Relationship Id="rId9" Type="http://schemas.openxmlformats.org/officeDocument/2006/relationships/hyperlink" Target="https://el.wikipedia.org/wiki/%CE%91%CE%84_%CE%A0%CE%B1%CE%B3%CE%BA%CF%8C%CF%83%CE%BC%CE%B9%CE%BF%CF%82_%CE%A0%CF%8C%CE%BB%CE%B5%CE%BC%CE%BF%CF%82"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sz="6000" b="1" dirty="0" smtClean="0">
                <a:effectLst>
                  <a:outerShdw blurRad="38100" dist="38100" dir="2700000" algn="tl">
                    <a:srgbClr val="000000">
                      <a:alpha val="43137"/>
                    </a:srgbClr>
                  </a:outerShdw>
                </a:effectLst>
              </a:rPr>
              <a:t>ΙΣΤΟΡΙΚΟ ΠΕΛΛΑΣ</a:t>
            </a:r>
            <a:endParaRPr lang="el-GR" sz="6000" b="1" dirty="0">
              <a:effectLst>
                <a:outerShdw blurRad="38100" dist="38100" dir="2700000" algn="tl">
                  <a:srgbClr val="000000">
                    <a:alpha val="43137"/>
                  </a:srgbClr>
                </a:outerShdw>
              </a:effectLst>
            </a:endParaRPr>
          </a:p>
        </p:txBody>
      </p:sp>
      <p:sp>
        <p:nvSpPr>
          <p:cNvPr id="3" name="Υπότιτλος 2"/>
          <p:cNvSpPr>
            <a:spLocks noGrp="1"/>
          </p:cNvSpPr>
          <p:nvPr>
            <p:ph type="subTitle" idx="1"/>
          </p:nvPr>
        </p:nvSpPr>
        <p:spPr/>
        <p:txBody>
          <a:bodyPr/>
          <a:lstStyle/>
          <a:p>
            <a:pPr marL="514350" indent="-514350">
              <a:buFont typeface="+mj-lt"/>
              <a:buAutoNum type="arabicPeriod"/>
            </a:pPr>
            <a:r>
              <a:rPr lang="el-GR" dirty="0" smtClean="0">
                <a:hlinkClick r:id="rId2" action="ppaction://hlinksldjump"/>
              </a:rPr>
              <a:t>Ο αρχαιολογικός χώρος Πέλλας </a:t>
            </a:r>
            <a:endParaRPr lang="el-GR" dirty="0" smtClean="0"/>
          </a:p>
          <a:p>
            <a:pPr marL="514350" indent="-514350">
              <a:buFont typeface="+mj-lt"/>
              <a:buAutoNum type="arabicPeriod"/>
            </a:pPr>
            <a:r>
              <a:rPr lang="el-GR" dirty="0" smtClean="0">
                <a:hlinkClick r:id="rId3" action="ppaction://hlinksldjump"/>
              </a:rPr>
              <a:t>Το αρχαιολογικό μουσείο</a:t>
            </a:r>
            <a:endParaRPr lang="el-GR" dirty="0" smtClean="0"/>
          </a:p>
          <a:p>
            <a:pPr marL="514350" indent="-514350">
              <a:buFont typeface="+mj-lt"/>
              <a:buAutoNum type="arabicPeriod"/>
            </a:pPr>
            <a:r>
              <a:rPr lang="el-GR" dirty="0" smtClean="0">
                <a:hlinkClick r:id="rId4" action="ppaction://hlinksldjump"/>
              </a:rPr>
              <a:t>Λίμνη ‘</a:t>
            </a:r>
            <a:r>
              <a:rPr lang="el-GR" dirty="0" err="1" smtClean="0">
                <a:hlinkClick r:id="rId4" action="ppaction://hlinksldjump"/>
              </a:rPr>
              <a:t>Αγρα</a:t>
            </a:r>
            <a:r>
              <a:rPr lang="el-GR" dirty="0" smtClean="0">
                <a:hlinkClick r:id="rId4" action="ppaction://hlinksldjump"/>
              </a:rPr>
              <a:t>-Υδροβιότοπος</a:t>
            </a:r>
            <a:endParaRPr lang="el-GR" dirty="0"/>
          </a:p>
        </p:txBody>
      </p:sp>
    </p:spTree>
    <p:extLst>
      <p:ext uri="{BB962C8B-B14F-4D97-AF65-F5344CB8AC3E}">
        <p14:creationId xmlns:p14="http://schemas.microsoft.com/office/powerpoint/2010/main" xmlns="" val="2630130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43608" y="1341260"/>
            <a:ext cx="6950819" cy="42896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43609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95412" y="908720"/>
            <a:ext cx="6560963" cy="4918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74483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i="1" u="sng" dirty="0" smtClean="0"/>
              <a:t>3.Λίμνη Άγρα-Υδροβιότοπος</a:t>
            </a:r>
            <a:endParaRPr lang="el-GR" i="1" u="sng" dirty="0"/>
          </a:p>
        </p:txBody>
      </p:sp>
      <p:sp>
        <p:nvSpPr>
          <p:cNvPr id="3" name="Θέση περιεχομένου 2"/>
          <p:cNvSpPr>
            <a:spLocks noGrp="1"/>
          </p:cNvSpPr>
          <p:nvPr>
            <p:ph sz="half" idx="1"/>
          </p:nvPr>
        </p:nvSpPr>
        <p:spPr/>
        <p:txBody>
          <a:bodyPr>
            <a:normAutofit fontScale="70000" lnSpcReduction="20000"/>
          </a:bodyPr>
          <a:lstStyle/>
          <a:p>
            <a:r>
              <a:rPr lang="el-GR" dirty="0"/>
              <a:t>6km από την Έδεσσα και σε υψόμετρο 470 μέτρων από την επιφάνεια της θάλασσας βρίσκεται η λίμνη και ο υγροβιότοπος Άγρα - </a:t>
            </a:r>
            <a:r>
              <a:rPr lang="el-GR" dirty="0" err="1"/>
              <a:t>Nησίου</a:t>
            </a:r>
            <a:r>
              <a:rPr lang="el-GR" dirty="0"/>
              <a:t> και </a:t>
            </a:r>
            <a:r>
              <a:rPr lang="el-GR" dirty="0" err="1"/>
              <a:t>Bρυττών</a:t>
            </a:r>
            <a:r>
              <a:rPr lang="el-GR" dirty="0"/>
              <a:t>. Πάνω από 250 διαφορετικά είδη πτηνών </a:t>
            </a:r>
            <a:r>
              <a:rPr lang="el-GR" dirty="0" err="1"/>
              <a:t>ζούν</a:t>
            </a:r>
            <a:r>
              <a:rPr lang="el-GR" dirty="0"/>
              <a:t> περιοδικά μέσα στον υδροβιότοπο. Στις όχθες τα πανέμορφα χωριά Νησί &amp; </a:t>
            </a:r>
            <a:r>
              <a:rPr lang="el-GR" dirty="0" err="1"/>
              <a:t>Βρυττά</a:t>
            </a:r>
            <a:r>
              <a:rPr lang="el-GR" dirty="0"/>
              <a:t> δίνουν μία όμορφη εικόνα. Πολύ κοντά στην λίμνη, πηγαίνοντας προς το χωριό Καρυδιά, βρίσκεται το μνημείο του Μακεδονομάχου </a:t>
            </a:r>
            <a:r>
              <a:rPr lang="el-GR" dirty="0" err="1"/>
              <a:t>Τέλλου</a:t>
            </a:r>
            <a:r>
              <a:rPr lang="el-GR" dirty="0"/>
              <a:t> </a:t>
            </a:r>
            <a:r>
              <a:rPr lang="el-GR" dirty="0" err="1"/>
              <a:t>Αγρα</a:t>
            </a:r>
            <a:r>
              <a:rPr lang="el-GR" dirty="0"/>
              <a:t>, στο σημείο όπου κρεμάστηκε από τους Βουλγάρους στους Μακεδονικούς </a:t>
            </a:r>
            <a:r>
              <a:rPr lang="el-GR" dirty="0" smtClean="0"/>
              <a:t>Πολέμους…</a:t>
            </a:r>
            <a:endParaRPr lang="el-GR"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8677" y="1988840"/>
            <a:ext cx="4104456" cy="2880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026202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half" idx="1"/>
          </p:nvPr>
        </p:nvSpPr>
        <p:spPr>
          <a:xfrm>
            <a:off x="395536" y="188640"/>
            <a:ext cx="4038600" cy="5361459"/>
          </a:xfrm>
        </p:spPr>
        <p:txBody>
          <a:bodyPr>
            <a:noAutofit/>
          </a:bodyPr>
          <a:lstStyle/>
          <a:p>
            <a:r>
              <a:rPr lang="el-GR" sz="1750" dirty="0" smtClean="0"/>
              <a:t>…Πρόκειται </a:t>
            </a:r>
            <a:r>
              <a:rPr lang="el-GR" sz="1750" dirty="0"/>
              <a:t>για λίμνη έκτασης 5.972 στρεμμάτων που υδροδοτείται από τις πηγές του ποταμού </a:t>
            </a:r>
            <a:r>
              <a:rPr lang="el-GR" sz="1750" dirty="0" err="1"/>
              <a:t>Eδεσσαίου</a:t>
            </a:r>
            <a:r>
              <a:rPr lang="el-GR" sz="1750" dirty="0"/>
              <a:t> ενώ μέχρι το 1990 ήταν υδατικά εξαρτημένη και από την λίμνη </a:t>
            </a:r>
            <a:r>
              <a:rPr lang="el-GR" sz="1750" dirty="0" err="1"/>
              <a:t>Bεγορίτιδα</a:t>
            </a:r>
            <a:r>
              <a:rPr lang="el-GR" sz="1750" dirty="0"/>
              <a:t>.</a:t>
            </a:r>
          </a:p>
          <a:p>
            <a:r>
              <a:rPr lang="el-GR" sz="1750" dirty="0"/>
              <a:t>H λίμνη του Άγρα παρουσιάζει εξαιρετικό οικολογικό ενδιαφέρον χάρη στην υδρόβια και ελόβια βλάστηση που διαθέτει και τον αριθμό της πανίδας που φιλοξενεί.</a:t>
            </a:r>
          </a:p>
          <a:p>
            <a:r>
              <a:rPr lang="el-GR" sz="1750" dirty="0"/>
              <a:t>H χλωρίδα της λίμνης συντίθεται από </a:t>
            </a:r>
            <a:r>
              <a:rPr lang="el-GR" sz="1750" dirty="0" err="1"/>
              <a:t>υδροφυτική</a:t>
            </a:r>
            <a:r>
              <a:rPr lang="el-GR" sz="1750" dirty="0"/>
              <a:t> βλάστηση η οποία αναπτύσσεται στην επιφάνειά της, από βλάστηση καλαμώνων η οποία καταλαμβάνει την μεγαλύτερη έκτασή της και δημιουργεί ιδανικές συνθήκες για φώλιασμα και αναπαραγωγή της πανίδας της περιοχής.</a:t>
            </a:r>
          </a:p>
          <a:p>
            <a:r>
              <a:rPr lang="el-GR" sz="1750" dirty="0"/>
              <a:t>H πανίδα του </a:t>
            </a:r>
            <a:r>
              <a:rPr lang="el-GR" sz="1750" dirty="0" err="1"/>
              <a:t>υγρότοπου</a:t>
            </a:r>
            <a:r>
              <a:rPr lang="el-GR" sz="1750" dirty="0"/>
              <a:t>  είναι η χαρακτηριστική των ελωδών εκτάσεων: βατράχια, </a:t>
            </a:r>
            <a:r>
              <a:rPr lang="el-GR" sz="1750" dirty="0" err="1"/>
              <a:t>βίδρες</a:t>
            </a:r>
            <a:r>
              <a:rPr lang="el-GR" sz="1750" dirty="0"/>
              <a:t>, μυοκάστορες, υδρόβιες χελώνες και νερόφιδα.</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1988840"/>
            <a:ext cx="4324463" cy="30243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105074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Ταξίδι στο Παρελθόν της Πέλλας</a:t>
            </a:r>
            <a:endParaRPr lang="el-GR" dirty="0"/>
          </a:p>
        </p:txBody>
      </p:sp>
      <p:sp>
        <p:nvSpPr>
          <p:cNvPr id="3" name="Θέση περιεχομένου 2"/>
          <p:cNvSpPr>
            <a:spLocks noGrp="1"/>
          </p:cNvSpPr>
          <p:nvPr>
            <p:ph idx="1"/>
          </p:nvPr>
        </p:nvSpPr>
        <p:spPr>
          <a:xfrm>
            <a:off x="467544" y="1268760"/>
            <a:ext cx="8229600" cy="4525963"/>
          </a:xfrm>
        </p:spPr>
        <p:txBody>
          <a:bodyPr>
            <a:noAutofit/>
          </a:bodyPr>
          <a:lstStyle/>
          <a:p>
            <a:r>
              <a:rPr lang="el-GR" sz="1600" dirty="0"/>
              <a:t>Σε έναν τόπο, που η ιστορία σε μαγεύει και σε συναρπάζει, από τα προϊστορικά χρόνια μέχρι σήμερα, ο επισκέπτης έχει τη </a:t>
            </a:r>
            <a:r>
              <a:rPr lang="el-GR" sz="1600" dirty="0" smtClean="0"/>
              <a:t>δυνατότητα </a:t>
            </a:r>
            <a:r>
              <a:rPr lang="el-GR" sz="1600" dirty="0"/>
              <a:t>να δει από κοντά την πορεία της Πέλλας ακολουθώντας το δρόμο που χάραξαν όσοι διέμειναν εδώ με τα έργα που άφησαν πίσω</a:t>
            </a:r>
            <a:r>
              <a:rPr lang="el-GR" sz="1600" dirty="0" smtClean="0"/>
              <a:t>.</a:t>
            </a:r>
            <a:r>
              <a:rPr lang="el-GR" sz="1600" dirty="0"/>
              <a:t> Στα σπήλαια του Λουτρακίου βρίσκουμε αποδείξεις από την εγκατάσταση των πρώτων κατοίκων του νομού Πέλλας, όπως ενδιαφέρουσες βραχογραφίες και ευρήματα νεολιθικής εποχής τα οποία εκτίθενται στο Φυσιογραφικό - Λαογραφικό Μουσείο Αλμωπίας στο Λουτράκι.</a:t>
            </a:r>
            <a:r>
              <a:rPr lang="el-GR" sz="1600" dirty="0" smtClean="0"/>
              <a:t/>
            </a:r>
            <a:br>
              <a:rPr lang="el-GR" sz="1600" dirty="0" smtClean="0"/>
            </a:br>
            <a:r>
              <a:rPr lang="el-GR" sz="1600" dirty="0"/>
              <a:t>Οι παλαιότεροι προϊστορικοί οικισμοί (αρχές τις 6ης χιλιετίας </a:t>
            </a:r>
            <a:r>
              <a:rPr lang="el-GR" sz="1600" dirty="0" err="1"/>
              <a:t>π.Χ.</a:t>
            </a:r>
            <a:r>
              <a:rPr lang="el-GR" sz="1600" dirty="0"/>
              <a:t>) εντοπίστηκαν στη θέση του </a:t>
            </a:r>
            <a:r>
              <a:rPr lang="el-GR" sz="1600" dirty="0" err="1"/>
              <a:t>Αξού</a:t>
            </a:r>
            <a:r>
              <a:rPr lang="el-GR" sz="1600" dirty="0"/>
              <a:t>, κοντά στα σημερινά Γιαννιτσά και, κοντά στη λίμνη </a:t>
            </a:r>
            <a:r>
              <a:rPr lang="el-GR" sz="1600" dirty="0" err="1"/>
              <a:t>Ά</a:t>
            </a:r>
            <a:r>
              <a:rPr lang="el-GR" sz="1600" dirty="0" err="1" smtClean="0"/>
              <a:t>ρνισσας</a:t>
            </a:r>
            <a:r>
              <a:rPr lang="el-GR" sz="1600" dirty="0"/>
              <a:t>, ο οικισμός της Δροσιάς.</a:t>
            </a:r>
            <a:r>
              <a:rPr lang="el-GR" sz="1600" dirty="0" smtClean="0"/>
              <a:t/>
            </a:r>
            <a:br>
              <a:rPr lang="el-GR" sz="1600" dirty="0" smtClean="0"/>
            </a:br>
            <a:r>
              <a:rPr lang="el-GR" sz="1600" dirty="0"/>
              <a:t>Εξέχουσας σημασίας είναι οι οικισμοί της 5ης χιλιετίας </a:t>
            </a:r>
            <a:r>
              <a:rPr lang="el-GR" sz="1600" dirty="0" err="1"/>
              <a:t>π.Χ.</a:t>
            </a:r>
            <a:r>
              <a:rPr lang="el-GR" sz="1600" dirty="0"/>
              <a:t> που είχαν τη μορφή γήλοφου (Τούμπα), όπως εκείνοι των Αμπελιών, του Αρχοντικού και του Μανδάλου.</a:t>
            </a:r>
            <a:r>
              <a:rPr lang="el-GR" sz="1600" dirty="0" smtClean="0"/>
              <a:t/>
            </a:r>
            <a:br>
              <a:rPr lang="el-GR" sz="1600" dirty="0" smtClean="0"/>
            </a:br>
            <a:r>
              <a:rPr lang="el-GR" sz="1600" dirty="0"/>
              <a:t>Πλούσια ευρήματα </a:t>
            </a:r>
            <a:r>
              <a:rPr lang="el-GR" sz="1600" dirty="0" smtClean="0"/>
              <a:t>κεραμικής </a:t>
            </a:r>
            <a:r>
              <a:rPr lang="el-GR" sz="1600" dirty="0"/>
              <a:t>τέχνης και νεολιθικά εργαλεία εκτίθενται στο Αρχαιολογικό </a:t>
            </a:r>
            <a:r>
              <a:rPr lang="el-GR" sz="1600" dirty="0" smtClean="0"/>
              <a:t>Μουσείο </a:t>
            </a:r>
            <a:r>
              <a:rPr lang="el-GR" sz="1600" dirty="0"/>
              <a:t>της Πέλλας.</a:t>
            </a:r>
            <a:r>
              <a:rPr lang="el-GR" sz="1600" dirty="0" smtClean="0"/>
              <a:t/>
            </a:r>
            <a:br>
              <a:rPr lang="el-GR" sz="1600" dirty="0" smtClean="0"/>
            </a:br>
            <a:endParaRPr lang="el-GR" sz="1600" dirty="0"/>
          </a:p>
        </p:txBody>
      </p:sp>
    </p:spTree>
    <p:extLst>
      <p:ext uri="{BB962C8B-B14F-4D97-AF65-F5344CB8AC3E}">
        <p14:creationId xmlns:p14="http://schemas.microsoft.com/office/powerpoint/2010/main" xmlns="" val="92527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332656"/>
            <a:ext cx="8219256" cy="5361459"/>
          </a:xfrm>
        </p:spPr>
        <p:txBody>
          <a:bodyPr>
            <a:noAutofit/>
          </a:bodyPr>
          <a:lstStyle/>
          <a:p>
            <a:pPr marL="0" indent="0" algn="ctr">
              <a:buNone/>
            </a:pPr>
            <a:r>
              <a:rPr lang="el-GR" sz="2000" b="0" i="0" dirty="0" smtClean="0">
                <a:solidFill>
                  <a:srgbClr val="333333"/>
                </a:solidFill>
                <a:effectLst/>
                <a:latin typeface="Trebuchet MS"/>
              </a:rPr>
              <a:t>Η Πέλλα, μία μικρή πόλη στις ακτές του Θερμαϊκού κόλπου, έγινε πρωτεύουσα του μακεδονικού κράτους στο τέλος του 5ου με αρχές του 4ου αι. </a:t>
            </a:r>
            <a:r>
              <a:rPr lang="el-GR" sz="2000" b="0" i="0" dirty="0" err="1" smtClean="0">
                <a:solidFill>
                  <a:srgbClr val="333333"/>
                </a:solidFill>
                <a:effectLst/>
                <a:latin typeface="Trebuchet MS"/>
              </a:rPr>
              <a:t>π.Χ.</a:t>
            </a:r>
            <a:r>
              <a:rPr lang="el-GR" sz="2000" b="0" i="0" dirty="0" smtClean="0">
                <a:solidFill>
                  <a:srgbClr val="333333"/>
                </a:solidFill>
                <a:effectLst/>
                <a:latin typeface="Trebuchet MS"/>
              </a:rPr>
              <a:t>, αντικαθιστώντας τις Αιγές και σύντομα εξελίχθηκε στο σημαντικότερο πολιτικό, οικονομικό και πολιτιστικό κέντρο όλης της Ελλάδας. Η επιλογή της θέσης της νέας πρωτεύουσας έγινε πιθανότατα από το βασιλιά Αρχέλαο ή από τον Αμύντα Γ΄ κυρίως για πολιτικούς και οικονομικούς λόγους. Η πόλη οργανώθηκε και επεκτάθηκε στα χρόνια του Φιλίππου Β΄ και του Κασσάνδρου. Εδώ γεννήθηκε ο γιος του Φιλίππου Β΄, ο Αλέξανδρος ο Μέγας. </a:t>
            </a:r>
            <a:endParaRPr lang="en-US" sz="2000" b="0" i="0" dirty="0" smtClean="0">
              <a:solidFill>
                <a:srgbClr val="333333"/>
              </a:solidFill>
              <a:effectLst/>
              <a:latin typeface="Trebuchet MS"/>
            </a:endParaRPr>
          </a:p>
          <a:p>
            <a:pPr marL="0" indent="0" algn="ctr">
              <a:buNone/>
            </a:pPr>
            <a:r>
              <a:rPr lang="el-GR" sz="2000" b="0" i="0" dirty="0" smtClean="0">
                <a:solidFill>
                  <a:srgbClr val="333333"/>
                </a:solidFill>
                <a:effectLst/>
                <a:latin typeface="Trebuchet MS"/>
              </a:rPr>
              <a:t> </a:t>
            </a:r>
            <a:r>
              <a:rPr lang="el-GR" sz="2000" dirty="0">
                <a:solidFill>
                  <a:srgbClr val="333333"/>
                </a:solidFill>
                <a:latin typeface="Trebuchet MS"/>
              </a:rPr>
              <a:t>Έ</a:t>
            </a:r>
            <a:r>
              <a:rPr lang="el-GR" sz="2000" b="0" i="0" dirty="0" smtClean="0">
                <a:solidFill>
                  <a:srgbClr val="333333"/>
                </a:solidFill>
                <a:effectLst/>
                <a:latin typeface="Trebuchet MS"/>
              </a:rPr>
              <a:t>χει ανασκαφεί μόνο το νεκροταφείο της και λιγοστά αρχιτεκτονικά λείψανα στην περιοχή του σύγχρονου αρδευτικού καναλιού. Είναι βέβαιο, όμως, ότι στο τέλος της κλασικής εποχής η Πέλλα ήταν πλέον μία μεγαλούπολη με κανονική ρυμοτομία κατά το μοντέρνο σύστημα της περιόδου, το </a:t>
            </a:r>
            <a:r>
              <a:rPr lang="el-GR" sz="2000" b="0" i="0" dirty="0" err="1" smtClean="0">
                <a:solidFill>
                  <a:srgbClr val="333333"/>
                </a:solidFill>
                <a:effectLst/>
                <a:latin typeface="Trebuchet MS"/>
              </a:rPr>
              <a:t>ιπποδάμειο</a:t>
            </a:r>
            <a:r>
              <a:rPr lang="el-GR" sz="2000" b="0" i="0" dirty="0" smtClean="0">
                <a:solidFill>
                  <a:srgbClr val="333333"/>
                </a:solidFill>
                <a:effectLst/>
                <a:latin typeface="Trebuchet MS"/>
              </a:rPr>
              <a:t>, με μεγάλους κεντρικούς δρόμους και κάθετες οδούς.</a:t>
            </a:r>
            <a:endParaRPr lang="el-GR" sz="2000" dirty="0"/>
          </a:p>
        </p:txBody>
      </p:sp>
    </p:spTree>
    <p:extLst>
      <p:ext uri="{BB962C8B-B14F-4D97-AF65-F5344CB8AC3E}">
        <p14:creationId xmlns:p14="http://schemas.microsoft.com/office/powerpoint/2010/main" xmlns="" val="3027707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52463" y="1340768"/>
            <a:ext cx="8011478" cy="40884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48614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994122"/>
          </a:xfrm>
        </p:spPr>
        <p:txBody>
          <a:bodyPr/>
          <a:lstStyle/>
          <a:p>
            <a:r>
              <a:rPr lang="el-GR" dirty="0" smtClean="0"/>
              <a:t>1.</a:t>
            </a:r>
            <a:r>
              <a:rPr lang="el-GR" sz="3600" i="1" u="sng" dirty="0" smtClean="0"/>
              <a:t>Ιστορία</a:t>
            </a:r>
            <a:r>
              <a:rPr lang="el-GR" dirty="0" smtClean="0"/>
              <a:t> </a:t>
            </a:r>
            <a:endParaRPr lang="el-GR" dirty="0"/>
          </a:p>
        </p:txBody>
      </p:sp>
      <p:sp>
        <p:nvSpPr>
          <p:cNvPr id="3" name="Θέση περιεχομένου 2"/>
          <p:cNvSpPr>
            <a:spLocks noGrp="1"/>
          </p:cNvSpPr>
          <p:nvPr>
            <p:ph idx="1"/>
          </p:nvPr>
        </p:nvSpPr>
        <p:spPr>
          <a:xfrm>
            <a:off x="323528" y="1196752"/>
            <a:ext cx="8219256" cy="5184576"/>
          </a:xfrm>
        </p:spPr>
        <p:txBody>
          <a:bodyPr>
            <a:normAutofit fontScale="32500" lnSpcReduction="20000"/>
          </a:bodyPr>
          <a:lstStyle/>
          <a:p>
            <a:pPr marL="0" indent="0" algn="ctr">
              <a:buNone/>
            </a:pPr>
            <a:r>
              <a:rPr lang="el-GR" sz="7200" dirty="0" smtClean="0"/>
              <a:t>.Με </a:t>
            </a:r>
            <a:r>
              <a:rPr lang="el-GR" sz="7200" dirty="0"/>
              <a:t>την εδραίωση της μακεδονικής κυριαρχίας στα χρόνια </a:t>
            </a:r>
            <a:r>
              <a:rPr lang="el-GR" sz="7200" dirty="0">
                <a:hlinkClick r:id="rId2" tooltip="Φίλιππος Β΄ της Μακεδονίας"/>
              </a:rPr>
              <a:t>Φιλίππου Β</a:t>
            </a:r>
            <a:r>
              <a:rPr lang="el-GR" sz="7200" dirty="0"/>
              <a:t>' και την δυναμική πολιτική του γιου του , </a:t>
            </a:r>
            <a:r>
              <a:rPr lang="el-GR" sz="7200" dirty="0">
                <a:hlinkClick r:id="rId3" tooltip="Αλέξανδρος ο Μέγας"/>
              </a:rPr>
              <a:t>Αλεξάνδρου</a:t>
            </a:r>
            <a:r>
              <a:rPr lang="el-GR" sz="7200" dirty="0"/>
              <a:t> , η πόλη επεκτείνεται και γίνεται πλέον μία μεγαλούπολη με ακτινοβολία σε όλον τον τότε γνωστό κόσμο . Στα χρόνια του </a:t>
            </a:r>
            <a:r>
              <a:rPr lang="el-GR" sz="7200" dirty="0">
                <a:hlinkClick r:id="rId4" tooltip="Κάσσανδρος"/>
              </a:rPr>
              <a:t>Κασσάνδρου</a:t>
            </a:r>
            <a:r>
              <a:rPr lang="el-GR" sz="7200" dirty="0"/>
              <a:t> η πόλη αναδιοργανώνεται και βρίσκεται στο απόγειο της ακμής της . Σταδιακά ωστόσο , συντελείται και η απομάκρυνσή της από την θάλασσα , καθώς οι προσχώσεις των ποταμών </a:t>
            </a:r>
            <a:r>
              <a:rPr lang="el-GR" sz="7200" dirty="0">
                <a:hlinkClick r:id="rId5" tooltip="Αξιός"/>
              </a:rPr>
              <a:t>Αξιού</a:t>
            </a:r>
            <a:r>
              <a:rPr lang="el-GR" sz="7200" dirty="0"/>
              <a:t> , </a:t>
            </a:r>
            <a:r>
              <a:rPr lang="el-GR" sz="7200" dirty="0">
                <a:hlinkClick r:id="rId6" tooltip="Αλιάκμονας"/>
              </a:rPr>
              <a:t>Αλιάκμονα</a:t>
            </a:r>
            <a:r>
              <a:rPr lang="el-GR" sz="7200" dirty="0"/>
              <a:t> και </a:t>
            </a:r>
            <a:r>
              <a:rPr lang="el-GR" sz="7200" dirty="0">
                <a:hlinkClick r:id="rId7" tooltip="Λουδίας"/>
              </a:rPr>
              <a:t>Λουδία</a:t>
            </a:r>
            <a:r>
              <a:rPr lang="el-GR" sz="7200" dirty="0"/>
              <a:t> αναδιαμόρφωσαν την περιοχή , κλείνοντας τον κόλπο και δημιουργώντας για πολλά χρόνια στην περιοχή αυτή μία λίμνη , που αποξηράνθηκε την δεκαετία του '30 , δημιουργώντας μία εύφορη πεδιάδα , που από τότε έχει αγροτικό χαρακτήρα . Σήμερα η αρχαία πόλη απέχει περίπου 23 χιλιόμετρα από τις ακτές του κόλπου . Η Πέλλα χαρακτηρίζεται από τον </a:t>
            </a:r>
            <a:r>
              <a:rPr lang="el-GR" sz="7200" dirty="0">
                <a:hlinkClick r:id="rId8" tooltip="Ξενοφών"/>
              </a:rPr>
              <a:t>Ξενοφώντα</a:t>
            </a:r>
            <a:r>
              <a:rPr lang="el-GR" sz="7200" dirty="0"/>
              <a:t> ως η μέγιστη πόλη της Μακεδονίας </a:t>
            </a:r>
            <a:r>
              <a:rPr lang="el-GR" sz="6400" dirty="0" smtClean="0"/>
              <a:t>…</a:t>
            </a:r>
            <a:endParaRPr lang="el-GR" sz="6400" dirty="0"/>
          </a:p>
        </p:txBody>
      </p:sp>
    </p:spTree>
    <p:extLst>
      <p:ext uri="{BB962C8B-B14F-4D97-AF65-F5344CB8AC3E}">
        <p14:creationId xmlns:p14="http://schemas.microsoft.com/office/powerpoint/2010/main" xmlns="" val="1052099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39552" y="116632"/>
            <a:ext cx="8229600" cy="4525963"/>
          </a:xfrm>
        </p:spPr>
        <p:txBody>
          <a:bodyPr>
            <a:noAutofit/>
          </a:bodyPr>
          <a:lstStyle/>
          <a:p>
            <a:pPr marL="0" indent="0" algn="ctr">
              <a:buNone/>
            </a:pPr>
            <a:r>
              <a:rPr lang="el-GR" sz="1800" dirty="0" smtClean="0">
                <a:solidFill>
                  <a:schemeClr val="tx1">
                    <a:lumMod val="95000"/>
                    <a:lumOff val="5000"/>
                  </a:schemeClr>
                </a:solidFill>
              </a:rPr>
              <a:t>…Αποτέλεσε </a:t>
            </a:r>
            <a:r>
              <a:rPr lang="el-GR" sz="1800" dirty="0">
                <a:solidFill>
                  <a:schemeClr val="tx1">
                    <a:lumMod val="95000"/>
                    <a:lumOff val="5000"/>
                  </a:schemeClr>
                </a:solidFill>
              </a:rPr>
              <a:t>το σπουδαιότερο πολιτικό , πολιτιστικό και εμπορικό κέντρο της </a:t>
            </a:r>
            <a:r>
              <a:rPr lang="el-GR" sz="1800" dirty="0">
                <a:solidFill>
                  <a:schemeClr val="tx1">
                    <a:lumMod val="95000"/>
                    <a:lumOff val="5000"/>
                  </a:schemeClr>
                </a:solidFill>
                <a:hlinkClick r:id="rId2" tooltip="Ελλάδα"/>
              </a:rPr>
              <a:t>Ελλάδας</a:t>
            </a:r>
            <a:r>
              <a:rPr lang="el-GR" sz="1800" dirty="0">
                <a:solidFill>
                  <a:schemeClr val="tx1">
                    <a:lumMod val="95000"/>
                    <a:lumOff val="5000"/>
                  </a:schemeClr>
                </a:solidFill>
              </a:rPr>
              <a:t> και τον γενέθλιο τόπο του </a:t>
            </a:r>
            <a:r>
              <a:rPr lang="el-GR" sz="1800" dirty="0">
                <a:solidFill>
                  <a:schemeClr val="tx1">
                    <a:lumMod val="95000"/>
                    <a:lumOff val="5000"/>
                  </a:schemeClr>
                </a:solidFill>
                <a:hlinkClick r:id="rId3" tooltip="Αλέξανδρος ο Μέγας"/>
              </a:rPr>
              <a:t>Μεγάλου </a:t>
            </a:r>
            <a:r>
              <a:rPr lang="el-GR" sz="1800" dirty="0" err="1">
                <a:solidFill>
                  <a:schemeClr val="tx1">
                    <a:lumMod val="95000"/>
                    <a:lumOff val="5000"/>
                  </a:schemeClr>
                </a:solidFill>
                <a:hlinkClick r:id="rId3" tooltip="Αλέξανδρος ο Μέγας"/>
              </a:rPr>
              <a:t>Αλεξάνδρου</a:t>
            </a:r>
            <a:r>
              <a:rPr lang="el-GR" sz="1800" dirty="0" err="1">
                <a:solidFill>
                  <a:schemeClr val="tx1">
                    <a:lumMod val="95000"/>
                    <a:lumOff val="5000"/>
                  </a:schemeClr>
                </a:solidFill>
              </a:rPr>
              <a:t>από</a:t>
            </a:r>
            <a:r>
              <a:rPr lang="el-GR" sz="1800" dirty="0">
                <a:solidFill>
                  <a:schemeClr val="tx1">
                    <a:lumMod val="95000"/>
                    <a:lumOff val="5000"/>
                  </a:schemeClr>
                </a:solidFill>
              </a:rPr>
              <a:t> όπου και ξεκίνησε την </a:t>
            </a:r>
            <a:r>
              <a:rPr lang="el-GR" sz="1800" dirty="0">
                <a:solidFill>
                  <a:schemeClr val="tx1">
                    <a:lumMod val="95000"/>
                    <a:lumOff val="5000"/>
                  </a:schemeClr>
                </a:solidFill>
                <a:hlinkClick r:id="rId3" tooltip="Αλέξανδρος ο Μέγας"/>
              </a:rPr>
              <a:t>μεγαλειώδη εκστρατεία του</a:t>
            </a:r>
            <a:r>
              <a:rPr lang="el-GR" sz="1800" dirty="0">
                <a:solidFill>
                  <a:schemeClr val="tx1">
                    <a:lumMod val="95000"/>
                    <a:lumOff val="5000"/>
                  </a:schemeClr>
                </a:solidFill>
              </a:rPr>
              <a:t> . Η πόλη αρχίζει να χάνει σταδιακά τη λάμψη της μετά τη ρωμαϊκή κατάκτηση του </a:t>
            </a:r>
            <a:r>
              <a:rPr lang="el-GR" sz="1800" dirty="0">
                <a:solidFill>
                  <a:schemeClr val="tx1">
                    <a:lumMod val="95000"/>
                    <a:lumOff val="5000"/>
                  </a:schemeClr>
                </a:solidFill>
                <a:hlinkClick r:id="rId4" tooltip="168 π.Χ."/>
              </a:rPr>
              <a:t>168 </a:t>
            </a:r>
            <a:r>
              <a:rPr lang="el-GR" sz="1800" dirty="0" err="1">
                <a:solidFill>
                  <a:schemeClr val="tx1">
                    <a:lumMod val="95000"/>
                    <a:lumOff val="5000"/>
                  </a:schemeClr>
                </a:solidFill>
                <a:hlinkClick r:id="rId4" tooltip="168 π.Χ."/>
              </a:rPr>
              <a:t>π.Χ.</a:t>
            </a:r>
            <a:r>
              <a:rPr lang="el-GR" sz="1800" dirty="0" err="1">
                <a:solidFill>
                  <a:schemeClr val="tx1">
                    <a:lumMod val="95000"/>
                    <a:lumOff val="5000"/>
                  </a:schemeClr>
                </a:solidFill>
              </a:rPr>
              <a:t>χωρίς</a:t>
            </a:r>
            <a:r>
              <a:rPr lang="el-GR" sz="1800" dirty="0">
                <a:solidFill>
                  <a:schemeClr val="tx1">
                    <a:lumMod val="95000"/>
                    <a:lumOff val="5000"/>
                  </a:schemeClr>
                </a:solidFill>
              </a:rPr>
              <a:t> όμως να σταματήσει η οικοδομική και παραγωγική της δραστηριότητα . Στις αρχές του </a:t>
            </a:r>
            <a:r>
              <a:rPr lang="el-GR" sz="1800" dirty="0">
                <a:solidFill>
                  <a:schemeClr val="tx1">
                    <a:lumMod val="95000"/>
                    <a:lumOff val="5000"/>
                  </a:schemeClr>
                </a:solidFill>
                <a:hlinkClick r:id="rId5" tooltip="1 π.Χ."/>
              </a:rPr>
              <a:t>1ου αιώνα </a:t>
            </a:r>
            <a:r>
              <a:rPr lang="el-GR" sz="1800" dirty="0" err="1">
                <a:solidFill>
                  <a:schemeClr val="tx1">
                    <a:lumMod val="95000"/>
                    <a:lumOff val="5000"/>
                  </a:schemeClr>
                </a:solidFill>
                <a:hlinkClick r:id="rId5" tooltip="1 π.Χ."/>
              </a:rPr>
              <a:t>π.Χ.</a:t>
            </a:r>
            <a:r>
              <a:rPr lang="el-GR" sz="1800" dirty="0">
                <a:solidFill>
                  <a:schemeClr val="tx1">
                    <a:lumMod val="95000"/>
                    <a:lumOff val="5000"/>
                  </a:schemeClr>
                </a:solidFill>
              </a:rPr>
              <a:t> η Πέλλα καταστρέφεται πιθανότατα από ένα σεισμό . Κάποια τμήματά της συνεχίζονται να κατοικούνται και μετά την καταστροφή (αφού έγιναν οι απαραίτητες επισκευές) ωστόσο λόγω των συνεχών επιδρομών που θα ακολουθήσουν , οι κάτοικοί της μετακινούνται δυτικότερα όπου και ιδρύεται από τους </a:t>
            </a:r>
            <a:r>
              <a:rPr lang="el-GR" sz="1800" dirty="0">
                <a:solidFill>
                  <a:schemeClr val="tx1">
                    <a:lumMod val="95000"/>
                    <a:lumOff val="5000"/>
                  </a:schemeClr>
                </a:solidFill>
                <a:hlinkClick r:id="rId6" tooltip="Ρωμαϊκή Αυτοκρατορία"/>
              </a:rPr>
              <a:t>Ρωμαίους</a:t>
            </a:r>
            <a:r>
              <a:rPr lang="el-GR" sz="1800" dirty="0">
                <a:solidFill>
                  <a:schemeClr val="tx1">
                    <a:lumMod val="95000"/>
                    <a:lumOff val="5000"/>
                  </a:schemeClr>
                </a:solidFill>
              </a:rPr>
              <a:t> , το </a:t>
            </a:r>
            <a:r>
              <a:rPr lang="el-GR" sz="1800" dirty="0">
                <a:solidFill>
                  <a:schemeClr val="tx1">
                    <a:lumMod val="95000"/>
                    <a:lumOff val="5000"/>
                  </a:schemeClr>
                </a:solidFill>
                <a:hlinkClick r:id="rId7" tooltip="30 π.Χ."/>
              </a:rPr>
              <a:t>30 </a:t>
            </a:r>
            <a:r>
              <a:rPr lang="el-GR" sz="1800" dirty="0" err="1">
                <a:solidFill>
                  <a:schemeClr val="tx1">
                    <a:lumMod val="95000"/>
                    <a:lumOff val="5000"/>
                  </a:schemeClr>
                </a:solidFill>
                <a:hlinkClick r:id="rId7" tooltip="30 π.Χ."/>
              </a:rPr>
              <a:t>μ.Χ</a:t>
            </a:r>
            <a:r>
              <a:rPr lang="el-GR" sz="1800" dirty="0">
                <a:solidFill>
                  <a:schemeClr val="tx1">
                    <a:lumMod val="95000"/>
                    <a:lumOff val="5000"/>
                  </a:schemeClr>
                </a:solidFill>
                <a:hlinkClick r:id="rId7" tooltip="30 π.Χ."/>
              </a:rPr>
              <a:t>.</a:t>
            </a:r>
            <a:r>
              <a:rPr lang="el-GR" sz="1800" dirty="0">
                <a:solidFill>
                  <a:schemeClr val="tx1">
                    <a:lumMod val="95000"/>
                    <a:lumOff val="5000"/>
                  </a:schemeClr>
                </a:solidFill>
              </a:rPr>
              <a:t> , μία νέα πόλη , η </a:t>
            </a:r>
            <a:r>
              <a:rPr lang="el-GR" sz="1800" dirty="0" err="1">
                <a:solidFill>
                  <a:schemeClr val="tx1">
                    <a:lumMod val="95000"/>
                    <a:lumOff val="5000"/>
                  </a:schemeClr>
                </a:solidFill>
              </a:rPr>
              <a:t>Colonia</a:t>
            </a:r>
            <a:r>
              <a:rPr lang="el-GR" sz="1800" dirty="0">
                <a:solidFill>
                  <a:schemeClr val="tx1">
                    <a:lumMod val="95000"/>
                    <a:lumOff val="5000"/>
                  </a:schemeClr>
                </a:solidFill>
              </a:rPr>
              <a:t> </a:t>
            </a:r>
            <a:r>
              <a:rPr lang="el-GR" sz="1800" dirty="0" err="1">
                <a:solidFill>
                  <a:schemeClr val="tx1">
                    <a:lumMod val="95000"/>
                    <a:lumOff val="5000"/>
                  </a:schemeClr>
                </a:solidFill>
              </a:rPr>
              <a:t>Pellensis</a:t>
            </a:r>
            <a:r>
              <a:rPr lang="el-GR" sz="1800" dirty="0">
                <a:solidFill>
                  <a:schemeClr val="tx1">
                    <a:lumMod val="95000"/>
                    <a:lumOff val="5000"/>
                  </a:schemeClr>
                </a:solidFill>
              </a:rPr>
              <a:t> στη θέση της σημερινής Νέας Πέλλας . Έτσι η παλιά πρωτεύουσα μετατρέπεται σε έναν απέραντο ερειπιώνα . Η πρώτη ανασκαφική προσπάθεια έγινε στην Πέλλα το </a:t>
            </a:r>
            <a:r>
              <a:rPr lang="el-GR" sz="1800" dirty="0">
                <a:solidFill>
                  <a:schemeClr val="tx1">
                    <a:lumMod val="95000"/>
                    <a:lumOff val="5000"/>
                  </a:schemeClr>
                </a:solidFill>
                <a:hlinkClick r:id="rId8" tooltip="1914"/>
              </a:rPr>
              <a:t>1914</a:t>
            </a:r>
            <a:r>
              <a:rPr lang="el-GR" sz="1800" dirty="0">
                <a:solidFill>
                  <a:schemeClr val="tx1">
                    <a:lumMod val="95000"/>
                    <a:lumOff val="5000"/>
                  </a:schemeClr>
                </a:solidFill>
              </a:rPr>
              <a:t> ωστόσο διακόπηκε μετά από δύο χρόνια λόγω του </a:t>
            </a:r>
            <a:r>
              <a:rPr lang="el-GR" sz="1800" dirty="0">
                <a:solidFill>
                  <a:schemeClr val="tx1">
                    <a:lumMod val="95000"/>
                    <a:lumOff val="5000"/>
                  </a:schemeClr>
                </a:solidFill>
                <a:hlinkClick r:id="rId9" tooltip="Α΄ Παγκόσμιος Πόλεμος"/>
              </a:rPr>
              <a:t>Α' παγκοσμίου πολέμου</a:t>
            </a:r>
            <a:r>
              <a:rPr lang="el-GR" sz="1800" dirty="0">
                <a:solidFill>
                  <a:schemeClr val="tx1">
                    <a:lumMod val="95000"/>
                    <a:lumOff val="5000"/>
                  </a:schemeClr>
                </a:solidFill>
              </a:rPr>
              <a:t> . Συστηματική ανασκαφή διενεργήθηκε τις περιόδους 1957 - 1963 και από το 1977 μέχρι και σήμερα . Η αρχαία πόλη απλώνεται σε μία έκταση περίπου 4.000 στρεμμάτων και αποτελείται από ορθογώνια οικοδομικά τετράγωνα πλάτους : 46 - 47 μ. και μήκους από : 110 , 125 , 133 , 152 μ. . Τα οικοδομικά τετράγωνα χωρίζονται από οριζόντιους δρόμους (πλάτους : 9μ.) και κάθετους (πλάτους : 6μ.) . Δύο πλατύτεροι κάθετοι δρόμοι (9μ.) , πλακοστρωμένοι με υπερυψωμένα πεζοδρόμια , οδηγούσαν από το λιμάνι στην Αγορά και το κέντρο της πόλης , ενώ υπήρχε επίσης και ένας μνημειακός οριζόντιος δρόμος (πλάτους : 15μ.) που διέσχιζε την πόλη και διχοτομούσε την Αγορά . Στην πόλη υπήρχε πυκνό δίκτυο υδροδότησης και αποχέτευσης , λουτρά , κρήνες και δεξαμενές . Τα τείχη της πόλης ήταν πλίνθινα με λίθινη βάση .</a:t>
            </a:r>
          </a:p>
        </p:txBody>
      </p:sp>
    </p:spTree>
    <p:extLst>
      <p:ext uri="{BB962C8B-B14F-4D97-AF65-F5344CB8AC3E}">
        <p14:creationId xmlns:p14="http://schemas.microsoft.com/office/powerpoint/2010/main" xmlns="" val="6167572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1412776"/>
            <a:ext cx="8141704" cy="41764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510004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1.</a:t>
            </a:r>
            <a:r>
              <a:rPr lang="el-GR" i="1" u="sng" dirty="0" smtClean="0"/>
              <a:t>Οικίες</a:t>
            </a:r>
            <a:endParaRPr lang="el-GR" i="1" u="sng" dirty="0"/>
          </a:p>
        </p:txBody>
      </p:sp>
      <p:sp>
        <p:nvSpPr>
          <p:cNvPr id="3" name="Θέση περιεχομένου 2"/>
          <p:cNvSpPr>
            <a:spLocks noGrp="1"/>
          </p:cNvSpPr>
          <p:nvPr>
            <p:ph idx="1"/>
          </p:nvPr>
        </p:nvSpPr>
        <p:spPr/>
        <p:txBody>
          <a:bodyPr>
            <a:normAutofit fontScale="62500" lnSpcReduction="20000"/>
          </a:bodyPr>
          <a:lstStyle/>
          <a:p>
            <a:pPr marL="0" indent="0" algn="ctr">
              <a:buNone/>
            </a:pPr>
            <a:r>
              <a:rPr lang="el-GR" dirty="0"/>
              <a:t>Σε κάθε οικοδομικό τετράγωνο της πόλης υπήρχαν 2 έως 8 κατοικίες, με εμβαδόν από 100 ως 1000 </a:t>
            </a:r>
            <a:r>
              <a:rPr lang="el-GR" dirty="0" err="1"/>
              <a:t>τ.μ</a:t>
            </a:r>
            <a:r>
              <a:rPr lang="el-GR" dirty="0"/>
              <a:t>. σπανιότερα. Οι χώροι τους ήταν π</a:t>
            </a:r>
            <a:r>
              <a:rPr lang="el-GR" sz="2900" dirty="0"/>
              <a:t>ρο</a:t>
            </a:r>
            <a:r>
              <a:rPr lang="el-GR" dirty="0"/>
              <a:t>σανατολισμένοι προς το Νότο, ώστε το χειμώνα να δέχονται τις ευεργετικές ακτίνες του ήλιου και να προστατεύονται από το βοριά, ενώ κατά το καλοκαίρι η θέση του ήλιου ψηλά στον ορίζοντα να δημιουργεί ευρύτερους σκιασμένους χώρους γύρω από τις κεντρικές περίστυλες αυλές. Πολλές οικίες διέθεταν και δεύτερο όροφο στο βορινό τμήμα τους, οικιακά ιερά και </a:t>
            </a:r>
            <a:r>
              <a:rPr lang="el-GR" dirty="0" err="1"/>
              <a:t>βωμίσκους</a:t>
            </a:r>
            <a:r>
              <a:rPr lang="el-GR" dirty="0"/>
              <a:t> για τη λατρεία των θεών, αλλά και μικρές ή μεγαλύτερες αίθουσες συμποσίων. Ανάμεσα στα πλούσια αρχιτεκτονικά στοιχεία των κατοικιών ξεχωρίζει ο χρωματικός διάκοσμος των εσωτερικών τους χώρων, ενώ στο Μουσείο έχει αποκατασταθεί σε όλο το ύψος του (5 μέτρα) τμήμα τοίχου μεγάλης αίθουσας κατοικίας, το οποίο μιμείται χρωματικά και με ανάγλυφα αρχιτεκτονικά στοιχεία την πρόσοψη μίας διώροφης κατοικίας. Τα πολύτιμα έπιπλα και σκεύη συμποσίων που βρέθηκαν στους χώρους των οικιών, αλλά και το δίκτυο ύδρευσης και αποχέτευσης που διέθεταν, μαρτυρούν για το υψηλό επίπεδο καλλιτεχνικής ευαισθησίας και διαβίωσης που απολάμβαναν οι ένοικοί τους.</a:t>
            </a:r>
          </a:p>
        </p:txBody>
      </p:sp>
    </p:spTree>
    <p:extLst>
      <p:ext uri="{BB962C8B-B14F-4D97-AF65-F5344CB8AC3E}">
        <p14:creationId xmlns:p14="http://schemas.microsoft.com/office/powerpoint/2010/main" xmlns="" val="2536229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2400" dirty="0"/>
              <a:t>Η «μεγίστη των εν Μακεδονία πόλεων» </a:t>
            </a:r>
            <a:r>
              <a:rPr lang="el-GR" sz="2400" b="1" dirty="0"/>
              <a:t>συγκλονίζει</a:t>
            </a:r>
            <a:r>
              <a:rPr lang="el-GR" sz="2400" dirty="0"/>
              <a:t> ακόμη και σήμερα τον επισκέπτη με τα εντυπωσιακά ευρήματα που έφερε στο φως η αρχαιολογική </a:t>
            </a:r>
            <a:r>
              <a:rPr lang="el-GR" sz="2400" dirty="0" smtClean="0"/>
              <a:t>σκαπάνη</a:t>
            </a:r>
            <a:endParaRPr lang="el-G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71600" y="1697196"/>
            <a:ext cx="7329622" cy="45436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638122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2.Το </a:t>
            </a:r>
            <a:r>
              <a:rPr lang="el-GR" i="1" u="sng" dirty="0" smtClean="0"/>
              <a:t>αρχαιολογικό μουσείο Πέλλας</a:t>
            </a:r>
            <a:endParaRPr lang="el-GR" i="1" u="sng" dirty="0"/>
          </a:p>
        </p:txBody>
      </p:sp>
      <p:sp>
        <p:nvSpPr>
          <p:cNvPr id="3" name="Θέση περιεχομένου 2"/>
          <p:cNvSpPr>
            <a:spLocks noGrp="1"/>
          </p:cNvSpPr>
          <p:nvPr>
            <p:ph idx="1"/>
          </p:nvPr>
        </p:nvSpPr>
        <p:spPr/>
        <p:txBody>
          <a:bodyPr>
            <a:normAutofit fontScale="92500" lnSpcReduction="20000"/>
          </a:bodyPr>
          <a:lstStyle/>
          <a:p>
            <a:pPr marL="0" indent="0" algn="ctr">
              <a:buNone/>
            </a:pPr>
            <a:r>
              <a:rPr lang="el-GR" dirty="0"/>
              <a:t>Το Νέο Αρχαιολογικό Μουσείο της Πέλλας βρίσκεται στο δυτικό άκρο του σύγχρονου οικισμού. Πρόκειται για ένα νεόδμητο </a:t>
            </a:r>
            <a:r>
              <a:rPr lang="el-GR" dirty="0" smtClean="0"/>
              <a:t>μουσείο και αποτελεί </a:t>
            </a:r>
            <a:r>
              <a:rPr lang="el-GR" dirty="0"/>
              <a:t>ένα </a:t>
            </a:r>
            <a:r>
              <a:rPr lang="el-GR" dirty="0" smtClean="0"/>
              <a:t>νέο </a:t>
            </a:r>
            <a:r>
              <a:rPr lang="el-GR" dirty="0"/>
              <a:t>και σύγχρονο μουσείο με σαφή προσανατολισμό προς </a:t>
            </a:r>
            <a:r>
              <a:rPr lang="el-GR" dirty="0" smtClean="0"/>
              <a:t>τον </a:t>
            </a:r>
            <a:r>
              <a:rPr lang="el-GR" dirty="0"/>
              <a:t>επισκέπτη. Η </a:t>
            </a:r>
            <a:r>
              <a:rPr lang="el-GR" dirty="0" err="1"/>
              <a:t>μουσειολογική</a:t>
            </a:r>
            <a:r>
              <a:rPr lang="el-GR" dirty="0"/>
              <a:t> πρόταση και οργάνωση, οι βοηθητικοί χώροι, η σύνδεση με τον αρχαιολογικό </a:t>
            </a:r>
            <a:r>
              <a:rPr lang="el-GR" dirty="0" smtClean="0"/>
              <a:t>χώρο, το ορίζουν ως ένα σημαντικό μουσείο. Μελλοντικά </a:t>
            </a:r>
            <a:r>
              <a:rPr lang="el-GR" dirty="0"/>
              <a:t>ο επισκέπτης του αρχαιολογικού χώρου θα καταλήγει στο μουσείο όπου θα ολοκληρώνει τη γνώση του για τον ελληνιστικό πολιτισμό της </a:t>
            </a:r>
            <a:r>
              <a:rPr lang="el-GR" dirty="0" smtClean="0"/>
              <a:t>Πέλλας.</a:t>
            </a:r>
            <a:endParaRPr lang="el-GR" dirty="0"/>
          </a:p>
        </p:txBody>
      </p:sp>
    </p:spTree>
    <p:extLst>
      <p:ext uri="{BB962C8B-B14F-4D97-AF65-F5344CB8AC3E}">
        <p14:creationId xmlns:p14="http://schemas.microsoft.com/office/powerpoint/2010/main" xmlns="" val="687912706"/>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738</Words>
  <Application>Microsoft Office PowerPoint</Application>
  <PresentationFormat>Προβολή στην οθόνη (4:3)</PresentationFormat>
  <Paragraphs>22</Paragraphs>
  <Slides>14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Θέμα του Office</vt:lpstr>
      <vt:lpstr>ΙΣΤΟΡΙΚΟ ΠΕΛΛΑΣ</vt:lpstr>
      <vt:lpstr>Διαφάνεια 2</vt:lpstr>
      <vt:lpstr>Διαφάνεια 3</vt:lpstr>
      <vt:lpstr>1.Ιστορία </vt:lpstr>
      <vt:lpstr>Διαφάνεια 5</vt:lpstr>
      <vt:lpstr>Διαφάνεια 6</vt:lpstr>
      <vt:lpstr>1.Οικίες</vt:lpstr>
      <vt:lpstr>Η «μεγίστη των εν Μακεδονία πόλεων» συγκλονίζει ακόμη και σήμερα τον επισκέπτη με τα εντυπωσιακά ευρήματα που έφερε στο φως η αρχαιολογική σκαπάνη</vt:lpstr>
      <vt:lpstr>2.Το αρχαιολογικό μουσείο Πέλλας</vt:lpstr>
      <vt:lpstr>Διαφάνεια 10</vt:lpstr>
      <vt:lpstr>Διαφάνεια 11</vt:lpstr>
      <vt:lpstr>3.Λίμνη Άγρα-Υδροβιότοπος</vt:lpstr>
      <vt:lpstr>Διαφάνεια 13</vt:lpstr>
      <vt:lpstr>Ταξίδι στο Παρελθόν της Πέλλας</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ΙΣΤΟΡΙΚΟ ΠΕΛΛΑΣ</dc:title>
  <dc:creator>Maria</dc:creator>
  <cp:lastModifiedBy>Χρήστης των Windows</cp:lastModifiedBy>
  <cp:revision>13</cp:revision>
  <dcterms:created xsi:type="dcterms:W3CDTF">2019-02-05T17:34:49Z</dcterms:created>
  <dcterms:modified xsi:type="dcterms:W3CDTF">2019-05-08T06:39:15Z</dcterms:modified>
</cp:coreProperties>
</file>